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59" r:id="rId6"/>
    <p:sldId id="268" r:id="rId7"/>
    <p:sldId id="260" r:id="rId8"/>
    <p:sldId id="263" r:id="rId9"/>
    <p:sldId id="262" r:id="rId10"/>
    <p:sldId id="261" r:id="rId11"/>
    <p:sldId id="266" r:id="rId12"/>
    <p:sldId id="264" r:id="rId13"/>
    <p:sldId id="265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129E3-23FC-469F-BD6D-CF2409B04231}" type="datetimeFigureOut">
              <a:rPr kumimoji="1" lang="ja-JP" altLang="en-US" smtClean="0"/>
              <a:t>2020/7/5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7BD41-AAD2-4C0A-ACBA-B04ECC2458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9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E1ED4C-210C-4B32-A66E-A4F963E2C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203157-13D7-455B-ABAD-19D95835A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9CD5B6-D262-4FDA-AECF-62DE3AE7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D25B-962E-4839-9266-F71ECDB7139A}" type="datetime1">
              <a:rPr kumimoji="1" lang="ja-JP" altLang="en-US" smtClean="0"/>
              <a:t>2020/7/5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296D0F-C984-49EC-96ED-E419E9264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6919B8-43C8-42DB-8455-005D4A45C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468D-DF1E-4699-A083-C83CBA3A6E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98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36EF83-E5BA-49A1-8E42-821AAB51F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73418-C605-428F-83B2-004AABFAF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C27C0C-C6AD-4A93-BCF0-3EEDE7AF1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9A49-DE7A-4E78-AC65-62BDFB4010A9}" type="datetime1">
              <a:rPr kumimoji="1" lang="ja-JP" altLang="en-US" smtClean="0"/>
              <a:t>2020/7/5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2E206C-5D9B-4017-9C81-AE07DAEB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D08720-EE64-4CE9-92BC-22D16762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468D-DF1E-4699-A083-C83CBA3A6E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10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9FA70D2-6DC1-41B4-8E78-C3097F5AF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74CF3FD-9869-4265-950C-71625D53F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D6A8F3-1053-4EB3-885D-ACF0E32C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4492E-E4F5-4C67-88F4-D3E2D799690F}" type="datetime1">
              <a:rPr kumimoji="1" lang="ja-JP" altLang="en-US" smtClean="0"/>
              <a:t>2020/7/5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227F00-1AA3-4B61-B988-0AC11B929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B71CD6-2DDB-4F79-9438-F86F6740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468D-DF1E-4699-A083-C83CBA3A6E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74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5C0416-9360-46B2-AB36-B8CB53EF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84FDC5-A7AD-47C3-89D8-574423352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1ABAF7-1F30-4952-9909-88F6F8BAF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FBFA-BF81-494D-8810-CA72A32996B0}" type="datetime1">
              <a:rPr kumimoji="1" lang="ja-JP" altLang="en-US" smtClean="0"/>
              <a:t>2020/7/5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9A68C7-8125-4577-96F2-50CA272F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8BF094-37C9-4C18-A71D-848DBCA44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468D-DF1E-4699-A083-C83CBA3A6E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15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ABDE03-8713-4FD3-83A6-51D1E9785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0179A9-17D2-4CDC-8140-9D779CD14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E21F0D-AC0B-4193-B139-5BB3A937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09D-7433-421D-A693-C17945A1247A}" type="datetime1">
              <a:rPr kumimoji="1" lang="ja-JP" altLang="en-US" smtClean="0"/>
              <a:t>2020/7/5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E80868-433A-499C-A03B-1DBF60DA8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FC8994-3D22-48B1-9A86-804500B0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468D-DF1E-4699-A083-C83CBA3A6E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87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C7E0AB-51A0-4CBC-A72A-E2D504E82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53826F-9A83-415C-9538-DF84D098F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80EC935-8F62-46BD-9B01-A8EC5BA80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64A97C-1C7D-44D6-AB72-6D03F7F5D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503-942B-4819-851D-79A593A06968}" type="datetime1">
              <a:rPr kumimoji="1" lang="ja-JP" altLang="en-US" smtClean="0"/>
              <a:t>2020/7/5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E34C433-8C5C-488E-8DF2-44C0960A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500821-CD77-4AA0-84D4-D6F3D7C4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468D-DF1E-4699-A083-C83CBA3A6E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60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C7B0E-C209-41A5-8111-EA1FBAD6F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AE1BB8D-CBEC-4CDF-A29A-5698BBA48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23AAAB9-E756-4942-BFC0-E4EE58C65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67C2450-7F14-410E-BEF0-4FC0DCE6C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FEEB602-463E-4DBF-BD31-9410F8142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C9E0362-4453-489E-B9EB-E928291EA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236F-0126-467A-9BBE-04B1CF08BF97}" type="datetime1">
              <a:rPr kumimoji="1" lang="ja-JP" altLang="en-US" smtClean="0"/>
              <a:t>2020/7/5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4393BD2-9BA1-4FD8-ACD9-B592F13C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1C2EE03-A6C4-44F6-82EE-071778A2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468D-DF1E-4699-A083-C83CBA3A6E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5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DF63A9-3CCE-4581-BC64-374FCF5E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DAE87F2-EDB9-4BC3-8235-D90079635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6E5-E544-4A56-80A7-182D92A0DDA9}" type="datetime1">
              <a:rPr kumimoji="1" lang="ja-JP" altLang="en-US" smtClean="0"/>
              <a:t>2020/7/5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6093E73-0E82-4752-A008-4D033F5E9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1909EC-E11F-42CB-AFFC-0B2CB6AC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468D-DF1E-4699-A083-C83CBA3A6E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211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08AB6BC-D815-4012-9174-CD1948BFB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D90C-F0FF-4FBD-A891-95E65712A2E7}" type="datetime1">
              <a:rPr kumimoji="1" lang="ja-JP" altLang="en-US" smtClean="0"/>
              <a:t>2020/7/5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E548070-6401-4913-A51C-67BDC0C2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972370-BA56-4AD1-AEB7-D08AFBCFE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468D-DF1E-4699-A083-C83CBA3A6E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20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BB5E5A-BCFD-4114-BA6A-04D3A6BB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A479E2-BD91-4011-A5D4-2A42443C7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205943C-2033-40DD-BDA0-E19A7A0FD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6CAFF6-B8EE-4389-9972-44274C841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93C-E041-4DBA-80FE-669CE84F9F1B}" type="datetime1">
              <a:rPr kumimoji="1" lang="ja-JP" altLang="en-US" smtClean="0"/>
              <a:t>2020/7/5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455A1A2-4461-4720-B86F-E694DA4CA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BE9BB4-51F0-438D-9D18-E9B48884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468D-DF1E-4699-A083-C83CBA3A6E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6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25901C-A2F7-466E-9A04-357BF7D0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607CB81-C529-4337-AF39-8B878DFDD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B16E16B-4D5D-49EE-8E04-C1E1C6FA0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8E7117-9D2C-4CA4-AA5C-63419BEF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1870-4F09-461A-B44E-BE894751D8E4}" type="datetime1">
              <a:rPr kumimoji="1" lang="ja-JP" altLang="en-US" smtClean="0"/>
              <a:t>2020/7/5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6E40F02-52B6-43AA-8A60-C06576757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400D7E7-CD7E-4314-B11F-05C15358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468D-DF1E-4699-A083-C83CBA3A6E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74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07C0E75-0EBC-4147-BA04-76C32B9C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2CE543-F542-4EC2-9A9B-A6AA177C5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13A134-E289-4250-B7AE-AACE777CD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F9A8C-4A92-4BA4-992D-7040A8DBEBAB}" type="datetime1">
              <a:rPr kumimoji="1" lang="ja-JP" altLang="en-US" smtClean="0"/>
              <a:t>2020/7/5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1CE20B-ABB3-48D1-A249-65413C09B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A40E53-51D5-4537-879D-AD1C276DE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B468D-DF1E-4699-A083-C83CBA3A6E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74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CBE6A8-38FE-4DF2-9432-A4B7B266B8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新型コロナ発生下での</a:t>
            </a:r>
            <a:br>
              <a:rPr kumimoji="1" lang="en-US" altLang="ja-JP" dirty="0"/>
            </a:br>
            <a:r>
              <a:rPr kumimoji="1" lang="ja-JP" altLang="en-US" dirty="0"/>
              <a:t>イベント運営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C20FDEA-7FE8-4898-A830-138BB2983F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9927" y="4581093"/>
            <a:ext cx="4267200" cy="1655762"/>
          </a:xfrm>
        </p:spPr>
        <p:txBody>
          <a:bodyPr/>
          <a:lstStyle/>
          <a:p>
            <a:r>
              <a:rPr kumimoji="1" lang="en-US" altLang="ja-JP" dirty="0"/>
              <a:t>2020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7</a:t>
            </a:r>
            <a:r>
              <a:rPr kumimoji="1" lang="ja-JP" altLang="en-US" dirty="0"/>
              <a:t>月</a:t>
            </a:r>
            <a:r>
              <a:rPr kumimoji="1" lang="en-US" altLang="ja-JP" dirty="0"/>
              <a:t>5</a:t>
            </a:r>
            <a:r>
              <a:rPr kumimoji="1" lang="ja-JP" altLang="en-US" dirty="0"/>
              <a:t>日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神島　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78E68F-CF1E-4448-81ED-97874F5E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468D-DF1E-4699-A083-C83CBA3A6E2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968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6D6263-40E5-4409-98D1-8A47D170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感染リスクを抑えたイベント運営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0897F1-BDAE-464A-89E6-093DD3B9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131943" cy="2565221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人数制限</a:t>
            </a:r>
            <a:endParaRPr kumimoji="1" lang="en-US" altLang="ja-JP" dirty="0"/>
          </a:p>
          <a:p>
            <a:r>
              <a:rPr lang="ja-JP" altLang="en-US" dirty="0"/>
              <a:t>エリア制限（移動制限）</a:t>
            </a:r>
            <a:endParaRPr lang="en-US" altLang="ja-JP" dirty="0"/>
          </a:p>
          <a:p>
            <a:r>
              <a:rPr lang="ja-JP" altLang="en-US" dirty="0"/>
              <a:t>使用時間制限</a:t>
            </a:r>
            <a:endParaRPr lang="en-US" altLang="ja-JP" dirty="0"/>
          </a:p>
          <a:p>
            <a:r>
              <a:rPr kumimoji="1" lang="ja-JP" altLang="en-US" dirty="0"/>
              <a:t>マスク義務付け、飛沫防止シート</a:t>
            </a:r>
            <a:endParaRPr kumimoji="1" lang="en-US" altLang="ja-JP" dirty="0"/>
          </a:p>
          <a:p>
            <a:r>
              <a:rPr lang="ja-JP" altLang="en-US" dirty="0"/>
              <a:t>相手の持ち物への接触を避ける</a:t>
            </a:r>
            <a:endParaRPr lang="en-US" altLang="ja-JP" dirty="0"/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29CF9E6F-44A4-41F9-9BAA-175AF9EB53C3}"/>
              </a:ext>
            </a:extLst>
          </p:cNvPr>
          <p:cNvSpPr/>
          <p:nvPr/>
        </p:nvSpPr>
        <p:spPr>
          <a:xfrm rot="5400000">
            <a:off x="5749505" y="3480758"/>
            <a:ext cx="974785" cy="2794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8024F8F-17CD-4F25-B919-39DA6D183C51}"/>
              </a:ext>
            </a:extLst>
          </p:cNvPr>
          <p:cNvSpPr txBox="1">
            <a:spLocks/>
          </p:cNvSpPr>
          <p:nvPr/>
        </p:nvSpPr>
        <p:spPr>
          <a:xfrm>
            <a:off x="6865189" y="1825624"/>
            <a:ext cx="4944374" cy="2125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プレイエリアでの飲食制限</a:t>
            </a:r>
            <a:endParaRPr lang="en-US" altLang="ja-JP" dirty="0"/>
          </a:p>
          <a:p>
            <a:r>
              <a:rPr lang="ja-JP" altLang="en-US" dirty="0"/>
              <a:t>手洗いの励行</a:t>
            </a:r>
            <a:endParaRPr lang="en-US" altLang="ja-JP" dirty="0"/>
          </a:p>
          <a:p>
            <a:r>
              <a:rPr lang="ja-JP" altLang="en-US" dirty="0"/>
              <a:t>テーブル等の消毒</a:t>
            </a:r>
            <a:endParaRPr lang="en-US" altLang="ja-JP" dirty="0"/>
          </a:p>
          <a:p>
            <a:r>
              <a:rPr lang="ja-JP" altLang="en-US" dirty="0"/>
              <a:t>プレイエリアの換気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A30392CB-3301-4024-ABCA-47F93ED24AFC}"/>
              </a:ext>
            </a:extLst>
          </p:cNvPr>
          <p:cNvSpPr txBox="1">
            <a:spLocks/>
          </p:cNvSpPr>
          <p:nvPr/>
        </p:nvSpPr>
        <p:spPr>
          <a:xfrm>
            <a:off x="725337" y="5477859"/>
            <a:ext cx="10741326" cy="1198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プレイヤーはゲームに熱中し、感染対策がおざなりになるため、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会場（イベント）運営者が強制的に管理をする必要がある。</a:t>
            </a:r>
            <a:endParaRPr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8F55A1E-D45A-4204-BD2E-80ADA8DE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468D-DF1E-4699-A083-C83CBA3A6E2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593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BA0BA8-48E4-414B-AF20-D32197ED5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感染リスクを抑えたイベント運営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C488F1E-C86B-42A8-AF8F-8495282A9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" y="1585103"/>
            <a:ext cx="5984815" cy="3366458"/>
          </a:xfrm>
          <a:prstGeom prst="rect">
            <a:avLst/>
          </a:prstGeo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273076B-490A-48C7-9431-5DD4A3088F2A}"/>
              </a:ext>
            </a:extLst>
          </p:cNvPr>
          <p:cNvSpPr txBox="1">
            <a:spLocks/>
          </p:cNvSpPr>
          <p:nvPr/>
        </p:nvSpPr>
        <p:spPr>
          <a:xfrm>
            <a:off x="207032" y="5272897"/>
            <a:ext cx="5598546" cy="1198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感染対策を行うも、参加者多数で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効果が薄かった草の根大会の事例</a:t>
            </a: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1D1F6EE8-276B-42CA-A121-8845E87C0244}"/>
              </a:ext>
            </a:extLst>
          </p:cNvPr>
          <p:cNvSpPr txBox="1">
            <a:spLocks/>
          </p:cNvSpPr>
          <p:nvPr/>
        </p:nvSpPr>
        <p:spPr>
          <a:xfrm>
            <a:off x="6190889" y="5293888"/>
            <a:ext cx="5598546" cy="1198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使用者、時間、エリアを隔てて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対策を実施している店舗の事例</a:t>
            </a:r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15B445-9407-45BA-95E5-48182B88C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154" y="1585103"/>
            <a:ext cx="5984817" cy="3366459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1D45A32-30DF-47C7-95F1-BA5D37A7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468D-DF1E-4699-A083-C83CBA3A6E2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496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6D6263-40E5-4409-98D1-8A47D170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万が一に備えた対応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0897F1-BDAE-464A-89E6-093DD3B9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3967"/>
          </a:xfrm>
        </p:spPr>
        <p:txBody>
          <a:bodyPr/>
          <a:lstStyle/>
          <a:p>
            <a:r>
              <a:rPr kumimoji="1" lang="ja-JP" altLang="en-US" dirty="0"/>
              <a:t>イベント参加者から新型コロナ感染者（濃厚接触者）</a:t>
            </a:r>
            <a:br>
              <a:rPr kumimoji="1" lang="en-US" altLang="ja-JP" dirty="0"/>
            </a:br>
            <a:r>
              <a:rPr kumimoji="1" lang="ja-JP" altLang="en-US" dirty="0"/>
              <a:t>が出た時のことを考える必要がある。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参加者名簿、連絡先電話番号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　</a:t>
            </a:r>
            <a:r>
              <a:rPr kumimoji="1" lang="ja-JP" altLang="en-US" dirty="0"/>
              <a:t>⇒　感染発覚時に保健所へ提出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日々の行動記録を作ってもらう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　⇒　保健所が感染経路、接触者追跡に利用</a:t>
            </a:r>
            <a:endParaRPr kumimoji="1" lang="ja-JP" altLang="en-US" dirty="0"/>
          </a:p>
        </p:txBody>
      </p:sp>
      <p:pic>
        <p:nvPicPr>
          <p:cNvPr id="1028" name="Picture 4" descr="行動記録表">
            <a:extLst>
              <a:ext uri="{FF2B5EF4-FFF2-40B4-BE49-F238E27FC236}">
                <a16:creationId xmlns:a16="http://schemas.microsoft.com/office/drawing/2014/main" id="{CFAA720D-0320-48FE-8D14-F53D37140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309" y="2311879"/>
            <a:ext cx="4971691" cy="351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77F92B-4E2D-4DED-8353-E71154B3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468D-DF1E-4699-A083-C83CBA3A6E2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55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6D6263-40E5-4409-98D1-8A47D170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0897F1-BDAE-464A-89E6-093DD3B9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4956"/>
          </a:xfrm>
        </p:spPr>
        <p:txBody>
          <a:bodyPr/>
          <a:lstStyle/>
          <a:p>
            <a:r>
              <a:rPr kumimoji="1" lang="ja-JP" altLang="en-US" dirty="0"/>
              <a:t>新型コロナは潜伏が</a:t>
            </a:r>
            <a:r>
              <a:rPr kumimoji="1" lang="en-US" altLang="ja-JP" dirty="0"/>
              <a:t>5</a:t>
            </a:r>
            <a:r>
              <a:rPr kumimoji="1" lang="ja-JP" altLang="en-US" dirty="0"/>
              <a:t>日と長く、免疫がないため拡散しやすい。</a:t>
            </a:r>
            <a:endParaRPr kumimoji="1" lang="en-US" altLang="ja-JP" dirty="0"/>
          </a:p>
          <a:p>
            <a:r>
              <a:rPr kumimoji="1" lang="ja-JP" altLang="en-US" dirty="0"/>
              <a:t>欧州、新興国の感染拡大、沈静化地域での第二波も当面続くと予想される。</a:t>
            </a:r>
            <a:endParaRPr kumimoji="1" lang="en-US" altLang="ja-JP" dirty="0"/>
          </a:p>
          <a:p>
            <a:r>
              <a:rPr kumimoji="1" lang="en-US" altLang="ja-JP" dirty="0"/>
              <a:t>TCG</a:t>
            </a:r>
            <a:r>
              <a:rPr kumimoji="1" lang="ja-JP" altLang="en-US" dirty="0"/>
              <a:t>プレイ環境で</a:t>
            </a:r>
            <a:r>
              <a:rPr kumimoji="1" lang="en-US" altLang="ja-JP" dirty="0"/>
              <a:t>3</a:t>
            </a:r>
            <a:r>
              <a:rPr kumimoji="1" lang="ja-JP" altLang="en-US" dirty="0"/>
              <a:t>密を避けるのは難しい。そのなかでできる対策を丁寧に行っていくことが重要。</a:t>
            </a:r>
            <a:endParaRPr kumimoji="1" lang="en-US" altLang="ja-JP" dirty="0"/>
          </a:p>
          <a:p>
            <a:r>
              <a:rPr kumimoji="1" lang="ja-JP" altLang="en-US" dirty="0"/>
              <a:t>プレイヤーの渡航制限が解除されるまで、</a:t>
            </a:r>
            <a:r>
              <a:rPr kumimoji="1" lang="en-US" altLang="ja-JP" dirty="0" err="1"/>
              <a:t>WotC</a:t>
            </a:r>
            <a:r>
              <a:rPr lang="ja-JP" altLang="en-US" dirty="0"/>
              <a:t>は</a:t>
            </a:r>
            <a:r>
              <a:rPr kumimoji="1" lang="ja-JP" altLang="en-US" dirty="0"/>
              <a:t>大型イベントを再開できない。テーブルトップイベントは、店頭主導での開催が当面続くと思われる。</a:t>
            </a:r>
            <a:endParaRPr kumimoji="1" lang="en-US" altLang="ja-JP" dirty="0"/>
          </a:p>
          <a:p>
            <a:r>
              <a:rPr kumimoji="1" lang="ja-JP" altLang="en-US" dirty="0"/>
              <a:t>コロナ対策はプレイヤーに任せず、運営者が厳格に管理する。また、万が一に備えてあらかじめ対応を考えておく。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66C54C-2E6C-4CA2-ABC7-8929EA75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468D-DF1E-4699-A083-C83CBA3A6E2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83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A3A900-CFC0-4804-AEAC-BFEBC6AA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dirty="0"/>
              <a:t>もくじ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9D8526-75B9-4A11-BD11-95308EE12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sz="4400" dirty="0"/>
              <a:t>新型コロナウィルス（肺炎）とは</a:t>
            </a:r>
            <a:endParaRPr kumimoji="1" lang="en-US" altLang="ja-JP" sz="4400" dirty="0"/>
          </a:p>
          <a:p>
            <a:r>
              <a:rPr lang="ja-JP" altLang="en-US" sz="4400" dirty="0"/>
              <a:t>日本、世界的流行と今後の見通し</a:t>
            </a:r>
            <a:endParaRPr lang="en-US" altLang="ja-JP" sz="4400" dirty="0"/>
          </a:p>
          <a:p>
            <a:r>
              <a:rPr lang="ja-JP" altLang="en-US" sz="4400" dirty="0"/>
              <a:t>典型的な感染エピソード</a:t>
            </a:r>
            <a:endParaRPr lang="en-US" altLang="ja-JP" sz="4400" dirty="0"/>
          </a:p>
          <a:p>
            <a:r>
              <a:rPr kumimoji="1" lang="ja-JP" altLang="en-US" sz="4400" dirty="0"/>
              <a:t>感染防止に有効な対策、措置</a:t>
            </a:r>
            <a:endParaRPr kumimoji="1" lang="en-US" altLang="ja-JP" sz="4400" dirty="0"/>
          </a:p>
          <a:p>
            <a:r>
              <a:rPr lang="en-US" altLang="ja-JP" sz="4400" dirty="0" err="1"/>
              <a:t>WotC</a:t>
            </a:r>
            <a:r>
              <a:rPr lang="ja-JP" altLang="en-US" sz="4400" dirty="0"/>
              <a:t>発信のイベント指針</a:t>
            </a:r>
            <a:endParaRPr kumimoji="1" lang="en-US" altLang="ja-JP" sz="4400" dirty="0"/>
          </a:p>
          <a:p>
            <a:r>
              <a:rPr lang="ja-JP" altLang="en-US" sz="4400" dirty="0"/>
              <a:t>感染リスクを抑えたイベント運営</a:t>
            </a:r>
            <a:endParaRPr kumimoji="1" lang="ja-JP" altLang="en-US" sz="4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0D4433-F604-4BB6-9B2A-5AEAC4734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468D-DF1E-4699-A083-C83CBA3A6E2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17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8BA203-983A-4407-B8D3-386AAC3D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新型コロナウィルス（肺炎）とは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A744AF-F6AF-4155-8C22-784E1EC93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武漢が発生源と言われるコロナウィルス（風邪の原因の１つ）</a:t>
            </a:r>
            <a:endParaRPr kumimoji="1" lang="en-US" altLang="ja-JP" dirty="0"/>
          </a:p>
          <a:p>
            <a:r>
              <a:rPr lang="ja-JP" altLang="en-US" dirty="0"/>
              <a:t>ほとん</a:t>
            </a:r>
            <a:r>
              <a:rPr kumimoji="1" lang="ja-JP" altLang="en-US" dirty="0"/>
              <a:t>どの人間が免疫を持たないため、感染が収束しない</a:t>
            </a:r>
            <a:endParaRPr kumimoji="1" lang="en-US" altLang="ja-JP" dirty="0"/>
          </a:p>
          <a:p>
            <a:r>
              <a:rPr kumimoji="1" lang="ja-JP" altLang="en-US" dirty="0"/>
              <a:t>潜伏</a:t>
            </a:r>
            <a:r>
              <a:rPr kumimoji="1" lang="en-US" altLang="ja-JP" dirty="0"/>
              <a:t>1~12</a:t>
            </a:r>
            <a:r>
              <a:rPr kumimoji="1" lang="ja-JP" altLang="en-US" dirty="0"/>
              <a:t>日（平均</a:t>
            </a:r>
            <a:r>
              <a:rPr kumimoji="1" lang="en-US" altLang="ja-JP" dirty="0"/>
              <a:t>5</a:t>
            </a:r>
            <a:r>
              <a:rPr kumimoji="1" lang="ja-JP" altLang="en-US" dirty="0"/>
              <a:t>日）、発症</a:t>
            </a:r>
            <a:r>
              <a:rPr lang="en-US" altLang="ja-JP" dirty="0"/>
              <a:t>3</a:t>
            </a:r>
            <a:r>
              <a:rPr kumimoji="1" lang="ja-JP" altLang="en-US" dirty="0"/>
              <a:t>日前からウィルス排出</a:t>
            </a:r>
            <a:endParaRPr kumimoji="1" lang="en-US" altLang="ja-JP" dirty="0"/>
          </a:p>
          <a:p>
            <a:r>
              <a:rPr kumimoji="1" lang="ja-JP" altLang="en-US" dirty="0"/>
              <a:t>接触感染、飛沫感染によって流行が拡大</a:t>
            </a:r>
          </a:p>
        </p:txBody>
      </p:sp>
      <p:pic>
        <p:nvPicPr>
          <p:cNvPr id="1026" name="Picture 2" descr="新型コロナウイルス対応策について | お知らせ | パソコン修理 ...">
            <a:extLst>
              <a:ext uri="{FF2B5EF4-FFF2-40B4-BE49-F238E27FC236}">
                <a16:creationId xmlns:a16="http://schemas.microsoft.com/office/drawing/2014/main" id="{6D04C7E5-90FC-4F52-9C04-6B90C0258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01294"/>
            <a:ext cx="4925877" cy="275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微生物病研究所からのコロナウイルス情報（2/18ウイルス検出法・2/26 ...">
            <a:extLst>
              <a:ext uri="{FF2B5EF4-FFF2-40B4-BE49-F238E27FC236}">
                <a16:creationId xmlns:a16="http://schemas.microsoft.com/office/drawing/2014/main" id="{3BD6D476-6CF8-4CA5-8AB1-FBC694262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6" y="3963826"/>
            <a:ext cx="4300788" cy="279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0ED305-B1D4-4251-A0B5-9469E9EB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468D-DF1E-4699-A083-C83CBA3A6E2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43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7BE6B7-9C2B-4ACF-8240-55A0E2CB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50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世界的流行と今後の見通し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CF85C7-7DAE-493D-A145-65754DBE9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5" y="1197796"/>
            <a:ext cx="10515600" cy="1603375"/>
          </a:xfrm>
        </p:spPr>
        <p:txBody>
          <a:bodyPr/>
          <a:lstStyle/>
          <a:p>
            <a:r>
              <a:rPr lang="en-US" altLang="ja-JP" dirty="0"/>
              <a:t>12</a:t>
            </a:r>
            <a:r>
              <a:rPr kumimoji="1" lang="ja-JP" altLang="en-US" dirty="0"/>
              <a:t>月</a:t>
            </a:r>
            <a:r>
              <a:rPr kumimoji="1" lang="en-US" altLang="ja-JP" dirty="0"/>
              <a:t>~2</a:t>
            </a:r>
            <a:r>
              <a:rPr kumimoji="1" lang="ja-JP" altLang="en-US" dirty="0"/>
              <a:t>月　中国中心に発生（武漢株）</a:t>
            </a:r>
            <a:endParaRPr kumimoji="1" lang="en-US" altLang="ja-JP" dirty="0"/>
          </a:p>
          <a:p>
            <a:r>
              <a:rPr lang="en-US" altLang="ja-JP" dirty="0"/>
              <a:t>2</a:t>
            </a:r>
            <a:r>
              <a:rPr lang="ja-JP" altLang="en-US" dirty="0"/>
              <a:t>月</a:t>
            </a:r>
            <a:r>
              <a:rPr lang="en-US" altLang="ja-JP" dirty="0"/>
              <a:t>~3</a:t>
            </a:r>
            <a:r>
              <a:rPr lang="ja-JP" altLang="en-US" dirty="0"/>
              <a:t>月　中国→諸国に拡散（武漢株→欧州株に変異）</a:t>
            </a:r>
            <a:endParaRPr lang="en-US" altLang="ja-JP" dirty="0"/>
          </a:p>
          <a:p>
            <a:r>
              <a:rPr kumimoji="1" lang="en-US" altLang="ja-JP" dirty="0"/>
              <a:t>3</a:t>
            </a:r>
            <a:r>
              <a:rPr kumimoji="1" lang="ja-JP" altLang="en-US" dirty="0"/>
              <a:t>月</a:t>
            </a:r>
            <a:r>
              <a:rPr kumimoji="1" lang="en-US" altLang="ja-JP" dirty="0"/>
              <a:t>~5</a:t>
            </a:r>
            <a:r>
              <a:rPr kumimoji="1" lang="ja-JP" altLang="en-US" dirty="0"/>
              <a:t>月　欧米中心に感染爆発（欧州株が支配的に）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7AB563B7-A8CB-4749-B833-CC08D5775479}"/>
              </a:ext>
            </a:extLst>
          </p:cNvPr>
          <p:cNvSpPr txBox="1">
            <a:spLocks/>
          </p:cNvSpPr>
          <p:nvPr/>
        </p:nvSpPr>
        <p:spPr>
          <a:xfrm>
            <a:off x="424874" y="3102172"/>
            <a:ext cx="5225472" cy="122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/>
              <a:t>武漢株：感染初期に確認、致死率は低い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欧州株：感染変異で発生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　感染力、致死率が高い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D5D3F71-54D3-4406-B625-021B453BA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674" y="2996616"/>
            <a:ext cx="6250708" cy="3829709"/>
          </a:xfrm>
          <a:prstGeom prst="rect">
            <a:avLst/>
          </a:prstGeom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6E1E33FA-CDDA-4188-A1C6-EFA3EEDB627E}"/>
              </a:ext>
            </a:extLst>
          </p:cNvPr>
          <p:cNvSpPr txBox="1">
            <a:spLocks/>
          </p:cNvSpPr>
          <p:nvPr/>
        </p:nvSpPr>
        <p:spPr>
          <a:xfrm>
            <a:off x="265545" y="4610099"/>
            <a:ext cx="5544129" cy="2127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5</a:t>
            </a:r>
            <a:r>
              <a:rPr lang="ja-JP" altLang="en-US" dirty="0"/>
              <a:t>月</a:t>
            </a:r>
            <a:r>
              <a:rPr lang="en-US" altLang="ja-JP" dirty="0"/>
              <a:t>~8</a:t>
            </a:r>
            <a:r>
              <a:rPr lang="ja-JP" altLang="en-US" dirty="0"/>
              <a:t>月　欧米、新興国で拡大</a:t>
            </a:r>
            <a:endParaRPr lang="en-US" altLang="ja-JP" dirty="0"/>
          </a:p>
          <a:p>
            <a:r>
              <a:rPr lang="en-US" altLang="ja-JP" dirty="0"/>
              <a:t>8</a:t>
            </a:r>
            <a:r>
              <a:rPr lang="ja-JP" altLang="en-US" dirty="0"/>
              <a:t>月</a:t>
            </a:r>
            <a:r>
              <a:rPr lang="en-US" altLang="ja-JP" dirty="0"/>
              <a:t>~</a:t>
            </a:r>
            <a:r>
              <a:rPr lang="ja-JP" altLang="en-US" dirty="0"/>
              <a:t>　経済的往来緩和により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沈静化地域の第二波、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感染拡大が続く可能性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6D8FE8-18AF-4780-8DE7-42046B19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468D-DF1E-4699-A083-C83CBA3A6E2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25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7BE6B7-9C2B-4ACF-8240-55A0E2CB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50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日本の流行と今後の見通し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CF85C7-7DAE-493D-A145-65754DBE9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5" y="1197796"/>
            <a:ext cx="9074398" cy="254399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月　</a:t>
            </a:r>
            <a:r>
              <a:rPr kumimoji="1" lang="en-US" altLang="ja-JP" dirty="0"/>
              <a:t>DP</a:t>
            </a:r>
            <a:r>
              <a:rPr kumimoji="1" lang="ja-JP" altLang="en-US" dirty="0"/>
              <a:t>号にて世間的に知られる</a:t>
            </a:r>
            <a:endParaRPr kumimoji="1" lang="en-US" altLang="ja-JP" dirty="0"/>
          </a:p>
          <a:p>
            <a:r>
              <a:rPr lang="en-US" altLang="ja-JP" dirty="0"/>
              <a:t>3</a:t>
            </a:r>
            <a:r>
              <a:rPr lang="ja-JP" altLang="en-US" dirty="0"/>
              <a:t>月　中国から流入の武漢株による感染→沈静化</a:t>
            </a:r>
            <a:endParaRPr lang="en-US" altLang="ja-JP" dirty="0"/>
          </a:p>
          <a:p>
            <a:r>
              <a:rPr lang="en-US" altLang="ja-JP" dirty="0"/>
              <a:t>4</a:t>
            </a:r>
            <a:r>
              <a:rPr kumimoji="1" lang="ja-JP" altLang="en-US" dirty="0"/>
              <a:t>月</a:t>
            </a:r>
            <a:r>
              <a:rPr lang="ja-JP" altLang="en-US" dirty="0"/>
              <a:t>～</a:t>
            </a:r>
            <a:r>
              <a:rPr kumimoji="1" lang="en-US" altLang="ja-JP" dirty="0"/>
              <a:t>5</a:t>
            </a:r>
            <a:r>
              <a:rPr kumimoji="1" lang="ja-JP" altLang="en-US" dirty="0"/>
              <a:t>月　欧州株の流入拡大、非常事態宣言</a:t>
            </a:r>
            <a:endParaRPr kumimoji="1" lang="en-US" altLang="ja-JP" dirty="0"/>
          </a:p>
          <a:p>
            <a:r>
              <a:rPr kumimoji="1" lang="en-US" altLang="ja-JP" dirty="0"/>
              <a:t>6</a:t>
            </a:r>
            <a:r>
              <a:rPr kumimoji="1" lang="ja-JP" altLang="en-US" dirty="0"/>
              <a:t>月～</a:t>
            </a:r>
            <a:r>
              <a:rPr kumimoji="1" lang="en-US" altLang="ja-JP" dirty="0"/>
              <a:t>7</a:t>
            </a:r>
            <a:r>
              <a:rPr kumimoji="1" lang="ja-JP" altLang="en-US" dirty="0"/>
              <a:t>月　経済活動再開、歓楽業での感染拡大</a:t>
            </a:r>
            <a:endParaRPr kumimoji="1" lang="en-US" altLang="ja-JP" dirty="0"/>
          </a:p>
          <a:p>
            <a:r>
              <a:rPr lang="en-US" altLang="ja-JP" dirty="0"/>
              <a:t>8</a:t>
            </a:r>
            <a:r>
              <a:rPr lang="ja-JP" altLang="en-US" dirty="0"/>
              <a:t>月～　往来増加による再拡大が懸念される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6D8FE8-18AF-4780-8DE7-42046B19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468D-DF1E-4699-A083-C83CBA3A6E20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702D12B-9CCD-4BD5-AE16-6E6A69019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8317"/>
            <a:ext cx="7940245" cy="294849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687890B-DA2C-4360-A962-B6AAE52BC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969" y="2710905"/>
            <a:ext cx="3921031" cy="41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5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7BE6B7-9C2B-4ACF-8240-55A0E2CB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50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典型的な感染エピソード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CF85C7-7DAE-493D-A145-65754DBE9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56" y="1357284"/>
            <a:ext cx="9074398" cy="3608999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マスクをしないでの、密集密閉空間での活動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⇒長距離移動の車中、スポーツジム、銭湯</a:t>
            </a:r>
            <a:endParaRPr lang="en-US" altLang="ja-JP" dirty="0"/>
          </a:p>
          <a:p>
            <a:r>
              <a:rPr lang="ja-JP" altLang="en-US" dirty="0"/>
              <a:t>マスクをしないでの会話、発声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⇒合唱サークル、カラオケ、ライブハウス</a:t>
            </a:r>
            <a:endParaRPr kumimoji="1" lang="en-US" altLang="ja-JP" dirty="0"/>
          </a:p>
          <a:p>
            <a:r>
              <a:rPr kumimoji="1" lang="ja-JP" altLang="en-US" dirty="0"/>
              <a:t>会話をしながらの飲食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　⇒飲食店、飲食を含む接客店　等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 dirty="0"/>
              <a:t>高リスク環境（医療、介護現場）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6D8FE8-18AF-4780-8DE7-42046B19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468D-DF1E-4699-A083-C83CBA3A6E20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6050A72B-69C2-4868-93EB-980002E667A3}"/>
              </a:ext>
            </a:extLst>
          </p:cNvPr>
          <p:cNvSpPr txBox="1">
            <a:spLocks/>
          </p:cNvSpPr>
          <p:nvPr/>
        </p:nvSpPr>
        <p:spPr>
          <a:xfrm>
            <a:off x="3145872" y="5196878"/>
            <a:ext cx="8909108" cy="154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１）声を出すなら、マスクをする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２）マスクをしないなら、口を開けない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３）口にモノを入れるなら、消毒する、人から離れる</a:t>
            </a:r>
            <a:endParaRPr lang="en-US" altLang="ja-JP" dirty="0"/>
          </a:p>
        </p:txBody>
      </p:sp>
      <p:sp>
        <p:nvSpPr>
          <p:cNvPr id="8" name="矢印: 上向き折線 7">
            <a:extLst>
              <a:ext uri="{FF2B5EF4-FFF2-40B4-BE49-F238E27FC236}">
                <a16:creationId xmlns:a16="http://schemas.microsoft.com/office/drawing/2014/main" id="{01F9BA8A-7575-4DEB-951D-39E22E54DDB6}"/>
              </a:ext>
            </a:extLst>
          </p:cNvPr>
          <p:cNvSpPr/>
          <p:nvPr/>
        </p:nvSpPr>
        <p:spPr>
          <a:xfrm rot="5400000">
            <a:off x="1452348" y="4984314"/>
            <a:ext cx="1426128" cy="1390067"/>
          </a:xfrm>
          <a:prstGeom prst="bentUpArrow">
            <a:avLst>
              <a:gd name="adj1" fmla="val 18965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62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2FF6E9-E390-4C34-AC84-4CA0D59B1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感染防止に必要な対策、措置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3C4145-6501-4939-B55E-88F18251B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7611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感染対策全般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１</a:t>
            </a:r>
            <a:r>
              <a:rPr lang="en-US" altLang="ja-JP" dirty="0"/>
              <a:t>.</a:t>
            </a:r>
            <a:r>
              <a:rPr lang="ja-JP" altLang="en-US" dirty="0"/>
              <a:t>密閉空間（換気の悪い密閉空間）</a:t>
            </a:r>
          </a:p>
          <a:p>
            <a:pPr marL="0" indent="0">
              <a:buNone/>
            </a:pPr>
            <a:r>
              <a:rPr lang="ja-JP" altLang="en-US" dirty="0"/>
              <a:t>　２</a:t>
            </a:r>
            <a:r>
              <a:rPr lang="en-US" altLang="ja-JP" dirty="0"/>
              <a:t>.</a:t>
            </a:r>
            <a:r>
              <a:rPr lang="ja-JP" altLang="en-US" dirty="0"/>
              <a:t>密集場所（多くの人が密集）</a:t>
            </a:r>
          </a:p>
          <a:p>
            <a:pPr marL="0" indent="0">
              <a:buNone/>
            </a:pPr>
            <a:r>
              <a:rPr lang="ja-JP" altLang="en-US" dirty="0"/>
              <a:t>　３</a:t>
            </a:r>
            <a:r>
              <a:rPr lang="en-US" altLang="ja-JP" dirty="0"/>
              <a:t>.</a:t>
            </a:r>
            <a:r>
              <a:rPr lang="ja-JP" altLang="en-US" dirty="0"/>
              <a:t>密接場面（近距離での会話や発声）</a:t>
            </a:r>
          </a:p>
          <a:p>
            <a:endParaRPr lang="en-US" altLang="ja-JP" dirty="0"/>
          </a:p>
          <a:p>
            <a:r>
              <a:rPr lang="ja-JP" altLang="en-US" dirty="0"/>
              <a:t>感染疑い者のスクリーニング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体温測定（</a:t>
            </a:r>
            <a:r>
              <a:rPr lang="en-US" altLang="ja-JP" dirty="0"/>
              <a:t>37.5</a:t>
            </a:r>
            <a:r>
              <a:rPr lang="ja-JP" altLang="en-US" dirty="0"/>
              <a:t>度以上の発熱）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lang="ja-JP" altLang="en-US" dirty="0"/>
              <a:t>身体異常の確認（息苦しさ、怠さ、咳、嗅覚・味覚異常）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渡航歴、感染者との濃厚接触の有無</a:t>
            </a:r>
            <a:endParaRPr kumimoji="1" lang="en-US" altLang="ja-JP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6B11A4A-F593-4363-B914-C12EE468C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32" y="1301233"/>
            <a:ext cx="4597451" cy="308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CBBFA3-8341-4532-A1F2-FE6A2A0A3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468D-DF1E-4699-A083-C83CBA3A6E2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0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2FF6E9-E390-4C34-AC84-4CA0D59B1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感染防止に必要な対策、措置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3C4145-6501-4939-B55E-88F18251B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0666"/>
          </a:xfrm>
        </p:spPr>
        <p:txBody>
          <a:bodyPr/>
          <a:lstStyle/>
          <a:p>
            <a:r>
              <a:rPr kumimoji="1" lang="ja-JP" altLang="en-US" dirty="0"/>
              <a:t>接触感染対策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公共接触部の消毒（次亜塩素酸水）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定期的な手洗い（アルコール使用）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外出着の洗濯、洗顔・入浴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/>
              <a:t>飛沫、空気感染対策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マスクの着用、飛沫防止シート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多人数室内、会話を伴う飲食自粛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室内の継続的な換気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3BE2D36-2800-402B-91B2-8DA24E355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7"/>
          <a:stretch/>
        </p:blipFill>
        <p:spPr bwMode="auto">
          <a:xfrm>
            <a:off x="7200989" y="1286163"/>
            <a:ext cx="4762155" cy="243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VID-19制御における「換気」 | 日本医師会 COVID-19有識者会議">
            <a:extLst>
              <a:ext uri="{FF2B5EF4-FFF2-40B4-BE49-F238E27FC236}">
                <a16:creationId xmlns:a16="http://schemas.microsoft.com/office/drawing/2014/main" id="{FF6EB703-C462-4EA2-9103-60E351A24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035" y="3723221"/>
            <a:ext cx="5052291" cy="298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37134B-41B7-4E0B-9C44-A4CBC08B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468D-DF1E-4699-A083-C83CBA3A6E2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18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2FF6E9-E390-4C34-AC84-4CA0D59B1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454" y="365125"/>
            <a:ext cx="10476345" cy="1325563"/>
          </a:xfrm>
        </p:spPr>
        <p:txBody>
          <a:bodyPr/>
          <a:lstStyle/>
          <a:p>
            <a:r>
              <a:rPr kumimoji="1" lang="en-US" altLang="ja-JP" dirty="0" err="1"/>
              <a:t>WotC</a:t>
            </a:r>
            <a:r>
              <a:rPr kumimoji="1" lang="ja-JP" altLang="en-US" dirty="0"/>
              <a:t>発信のイベント指針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3C4145-6501-4939-B55E-88F18251B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770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2020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3</a:t>
            </a:r>
            <a:r>
              <a:rPr kumimoji="1" lang="ja-JP" altLang="en-US" dirty="0"/>
              <a:t>月以降の</a:t>
            </a:r>
            <a:r>
              <a:rPr kumimoji="1" lang="en-US" altLang="ja-JP" dirty="0"/>
              <a:t>MF</a:t>
            </a:r>
            <a:r>
              <a:rPr kumimoji="1" lang="ja-JP" altLang="en-US" dirty="0"/>
              <a:t>、大型テーブルトップイベントの中止</a:t>
            </a:r>
            <a:endParaRPr kumimoji="1" lang="en-US" altLang="ja-JP" dirty="0"/>
          </a:p>
          <a:p>
            <a:r>
              <a:rPr lang="ja-JP" altLang="en-US" dirty="0"/>
              <a:t>代替となる大型賞金大会は全て</a:t>
            </a:r>
            <a:r>
              <a:rPr lang="en-US" altLang="ja-JP" dirty="0"/>
              <a:t>MTGA</a:t>
            </a:r>
            <a:r>
              <a:rPr lang="ja-JP" altLang="en-US" dirty="0"/>
              <a:t>にて組み直し</a:t>
            </a:r>
            <a:endParaRPr kumimoji="1" lang="en-US" altLang="ja-JP" dirty="0"/>
          </a:p>
          <a:p>
            <a:r>
              <a:rPr lang="ja-JP" altLang="en-US" dirty="0"/>
              <a:t>イコリアプレリリース、</a:t>
            </a:r>
            <a:r>
              <a:rPr lang="en-US" altLang="ja-JP" dirty="0"/>
              <a:t>5</a:t>
            </a:r>
            <a:r>
              <a:rPr lang="ja-JP" altLang="en-US" dirty="0"/>
              <a:t>月までの店頭イベント中止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（横並びで各店舗企画の大型イベントもすべて停止中）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6</a:t>
            </a:r>
            <a:r>
              <a:rPr lang="ja-JP" altLang="en-US" dirty="0"/>
              <a:t>月以降のイベントは認定するが開催は店舗一任</a:t>
            </a:r>
            <a:endParaRPr lang="en-US" altLang="ja-JP" dirty="0"/>
          </a:p>
          <a:p>
            <a:r>
              <a:rPr lang="en-US" altLang="ja-JP" dirty="0"/>
              <a:t>M21</a:t>
            </a:r>
            <a:r>
              <a:rPr lang="ja-JP" altLang="en-US" dirty="0"/>
              <a:t>プレリリースは平日含めた</a:t>
            </a:r>
            <a:r>
              <a:rPr lang="en-US" altLang="ja-JP" dirty="0"/>
              <a:t>1</a:t>
            </a:r>
            <a:r>
              <a:rPr lang="ja-JP" altLang="en-US" dirty="0"/>
              <a:t>週間開催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⇒今後は店舗判断でのイベント開催に移行すると思われる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E6DA16-E0BD-49D4-88CA-4E16FB95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468D-DF1E-4699-A083-C83CBA3A6E2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75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953</Words>
  <Application>Microsoft Office PowerPoint</Application>
  <PresentationFormat>ワイド画面</PresentationFormat>
  <Paragraphs>119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游ゴシック</vt:lpstr>
      <vt:lpstr>游ゴシック Light</vt:lpstr>
      <vt:lpstr>Arial</vt:lpstr>
      <vt:lpstr>Office テーマ</vt:lpstr>
      <vt:lpstr>新型コロナ発生下での イベント運営</vt:lpstr>
      <vt:lpstr>もくじ</vt:lpstr>
      <vt:lpstr>新型コロナウィルス（肺炎）とは</vt:lpstr>
      <vt:lpstr>世界的流行と今後の見通し</vt:lpstr>
      <vt:lpstr>日本の流行と今後の見通し</vt:lpstr>
      <vt:lpstr>典型的な感染エピソード</vt:lpstr>
      <vt:lpstr>感染防止に必要な対策、措置</vt:lpstr>
      <vt:lpstr>感染防止に必要な対策、措置</vt:lpstr>
      <vt:lpstr>WotC発信のイベント指針</vt:lpstr>
      <vt:lpstr>感染リスクを抑えたイベント運営</vt:lpstr>
      <vt:lpstr>感染リスクを抑えたイベント運営</vt:lpstr>
      <vt:lpstr>万が一に備えた対応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新型コロナ発生下での イベント運営</dc:title>
  <dc:creator>灼熱の バーン</dc:creator>
  <cp:lastModifiedBy>灼熱の バーン</cp:lastModifiedBy>
  <cp:revision>35</cp:revision>
  <dcterms:created xsi:type="dcterms:W3CDTF">2020-06-30T23:38:29Z</dcterms:created>
  <dcterms:modified xsi:type="dcterms:W3CDTF">2020-07-05T06:18:53Z</dcterms:modified>
</cp:coreProperties>
</file>